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10" r:id="rId2"/>
    <p:sldId id="493" r:id="rId3"/>
    <p:sldId id="505" r:id="rId4"/>
    <p:sldId id="502" r:id="rId5"/>
    <p:sldId id="496" r:id="rId6"/>
    <p:sldId id="495" r:id="rId7"/>
    <p:sldId id="507" r:id="rId8"/>
    <p:sldId id="509" r:id="rId9"/>
    <p:sldId id="508" r:id="rId10"/>
    <p:sldId id="506" r:id="rId11"/>
    <p:sldId id="497" r:id="rId12"/>
    <p:sldId id="498" r:id="rId13"/>
    <p:sldId id="499" r:id="rId14"/>
    <p:sldId id="50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et Urwin" initials="HU" lastIdx="2" clrIdx="0">
    <p:extLst>
      <p:ext uri="{19B8F6BF-5375-455C-9EA6-DF929625EA0E}">
        <p15:presenceInfo xmlns:p15="http://schemas.microsoft.com/office/powerpoint/2012/main" userId="S-1-5-21-1177238915-854245398-1801674531-223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1D7"/>
    <a:srgbClr val="668335"/>
    <a:srgbClr val="D9B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2263" autoAdjust="0"/>
  </p:normalViewPr>
  <p:slideViewPr>
    <p:cSldViewPr>
      <p:cViewPr varScale="1">
        <p:scale>
          <a:sx n="52" d="100"/>
          <a:sy n="52" d="100"/>
        </p:scale>
        <p:origin x="19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F9A37-CF00-4C47-8841-AD7F5E9DEEF6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CF96-A674-4F55-BB65-8DEAA481EF27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06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853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41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49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57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4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2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26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8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7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0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64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091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0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CF96-A674-4F55-BB65-8DEAA481EF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6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87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57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35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44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65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16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95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10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92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10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75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AB3F-C07D-4AA8-9E26-E4C87248EEF5}" type="datetimeFigureOut">
              <a:rPr lang="en-GB" smtClean="0"/>
              <a:t>05/05/2024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B7E1-ACE0-4280-97BF-56C921596809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19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06349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  <a:cs typeface="Arial" panose="020B0604020202020204" pitchFamily="34" charset="0"/>
              </a:rPr>
              <a:t>PNCE-B and Shared Interest Foundation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ogo PNC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06349"/>
            <a:ext cx="1140994" cy="11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608457"/>
            <a:ext cx="45365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Recognition of shared Interest aims, objectives and mission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SIF and PNCE-B share the same aims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Partnership officially started in 2018 with launch of our Bees for Business project </a:t>
            </a:r>
          </a:p>
          <a:p>
            <a:endParaRPr lang="en-US" sz="2400" dirty="0">
              <a:latin typeface="Bahnschrift" panose="020B0502040204020203" pitchFamily="34" charset="0"/>
            </a:endParaRP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Together delivered </a:t>
            </a:r>
            <a:r>
              <a:rPr lang="en-US" sz="2400" b="1" dirty="0">
                <a:latin typeface="Bahnschrift" panose="020B0502040204020203" pitchFamily="34" charset="0"/>
                <a:cs typeface="Arial" panose="020B0604020202020204" pitchFamily="34" charset="0"/>
              </a:rPr>
              <a:t>seven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 projects supporting</a:t>
            </a:r>
            <a:r>
              <a:rPr lang="en-US" sz="2400" b="1" dirty="0">
                <a:latin typeface="Bahnschrift" panose="020B0502040204020203" pitchFamily="34" charset="0"/>
                <a:cs typeface="Arial" panose="020B0604020202020204" pitchFamily="34" charset="0"/>
              </a:rPr>
              <a:t> 405 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economically vulnerable women to develop sustainable enterprises and increase their income</a:t>
            </a:r>
            <a:endParaRPr lang="en-GB" sz="24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40" y="1379771"/>
            <a:ext cx="1651946" cy="2202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80" y="3753810"/>
            <a:ext cx="2695731" cy="2021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/>
          <a:stretch/>
        </p:blipFill>
        <p:spPr>
          <a:xfrm>
            <a:off x="5012732" y="1881596"/>
            <a:ext cx="2304336" cy="16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4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312" y="256490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hnschrift" panose="020B0502040204020203" pitchFamily="34" charset="0"/>
                <a:cs typeface="Arial" panose="020B0604020202020204" pitchFamily="34" charset="0"/>
              </a:rPr>
              <a:t>SOILLESS FARMING </a:t>
            </a:r>
            <a:endParaRPr lang="en-GB" sz="5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9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51980"/>
            <a:ext cx="5345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Improving livelihoods through soilless farming (2022 – 2023)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17" y="4150377"/>
            <a:ext cx="3833379" cy="2555586"/>
          </a:xfrm>
          <a:prstGeom prst="rect">
            <a:avLst/>
          </a:prstGeom>
        </p:spPr>
      </p:pic>
      <p:pic>
        <p:nvPicPr>
          <p:cNvPr id="12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17" y="1473215"/>
            <a:ext cx="3833378" cy="2555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r="15369"/>
          <a:stretch/>
        </p:blipFill>
        <p:spPr>
          <a:xfrm>
            <a:off x="251520" y="1844824"/>
            <a:ext cx="4704560" cy="38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8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738" y="15290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Improving livelihoods through soilless farming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8" y="2713338"/>
            <a:ext cx="4529450" cy="3019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738" y="937904"/>
            <a:ext cx="6827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Production of assorted organic vegetables</a:t>
            </a: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Fev</a:t>
            </a:r>
            <a:r>
              <a:rPr lang="en-US">
                <a:latin typeface="Bahnschrift" panose="020B0502040204020203" pitchFamily="34" charset="0"/>
                <a:cs typeface="Arial" panose="020B0604020202020204" pitchFamily="34" charset="0"/>
              </a:rPr>
              <a:t> 11</a:t>
            </a:r>
            <a:r>
              <a:rPr lang="en-US" baseline="30000">
                <a:latin typeface="Bahnschrift" panose="020B0502040204020203" pitchFamily="34" charset="0"/>
                <a:cs typeface="Arial" panose="020B0604020202020204" pitchFamily="34" charset="0"/>
              </a:rPr>
              <a:t>th</a:t>
            </a:r>
            <a:r>
              <a:rPr lang="en-US">
                <a:latin typeface="Bahnschrift" panose="020B0502040204020203" pitchFamily="34" charset="0"/>
                <a:cs typeface="Arial" panose="020B0604020202020204" pitchFamily="34" charset="0"/>
              </a:rPr>
              <a:t> 2023Visit 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from Minister for Solidarity and Humanitarian Action and partnership with Institute of Rural Development at Nazi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Boni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University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8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9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6" y="2713338"/>
            <a:ext cx="4026556" cy="3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3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20284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Project impact and sustainability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28" y="3408693"/>
            <a:ext cx="4536002" cy="302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0928" y="1041468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Total production volume 16 111 Kg </a:t>
            </a: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Sales 6 302 500 XOF ( 5 661 £)</a:t>
            </a:r>
          </a:p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Vegetables :cucumbers, tomatoes and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chilli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peppers </a:t>
            </a:r>
          </a:p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Customers Restaurant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Dankan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, Mande, University of bobo, local traders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3" y="1052736"/>
            <a:ext cx="2263130" cy="50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3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4950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  <a:cs typeface="Arial" panose="020B0604020202020204" pitchFamily="34" charset="0"/>
              </a:rPr>
              <a:t>Summary of impact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122815"/>
            <a:ext cx="82765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" panose="020B0502040204020203" pitchFamily="34" charset="0"/>
                <a:cs typeface="Arial" panose="020B0604020202020204" pitchFamily="34" charset="0"/>
              </a:rPr>
              <a:t>SOCIAL</a:t>
            </a:r>
          </a:p>
          <a:p>
            <a:r>
              <a:rPr lang="en-GB" dirty="0">
                <a:latin typeface="Bahnschrift" panose="020B0502040204020203" pitchFamily="34" charset="0"/>
                <a:cs typeface="Arial" panose="020B0604020202020204" pitchFamily="34" charset="0"/>
              </a:rPr>
              <a:t>More solidarity between women, a beekeeping activity that was once reserved for men, is no longer so. Women are more valued in the family and community because they have an income generating activity</a:t>
            </a:r>
          </a:p>
          <a:p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Bahnschrift" panose="020B0502040204020203" pitchFamily="34" charset="0"/>
                <a:cs typeface="Arial" panose="020B0604020202020204" pitchFamily="34" charset="0"/>
              </a:rPr>
              <a:t>Availability of quality products closer to home. These sites like the soilless farming greenhouses are now places of school and learning</a:t>
            </a: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Bahnschrift" panose="020B0502040204020203" pitchFamily="34" charset="0"/>
                <a:cs typeface="Arial" panose="020B0604020202020204" pitchFamily="34" charset="0"/>
              </a:rPr>
              <a:t>ECONOMIC</a:t>
            </a:r>
          </a:p>
          <a:p>
            <a:r>
              <a:rPr lang="en-GB" dirty="0">
                <a:latin typeface="Bahnschrift" panose="020B0502040204020203" pitchFamily="34" charset="0"/>
                <a:cs typeface="Arial" panose="020B0604020202020204" pitchFamily="34" charset="0"/>
              </a:rPr>
              <a:t>Projects provide income to women. They contribute to the family's expenses and are no longer entirely dependent on the husband</a:t>
            </a: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Bahnschrift" panose="020B0502040204020203" pitchFamily="34" charset="0"/>
                <a:cs typeface="Arial" panose="020B0604020202020204" pitchFamily="34" charset="0"/>
              </a:rPr>
              <a:t>ENVIRONMENTAL </a:t>
            </a:r>
          </a:p>
          <a:p>
            <a:r>
              <a:rPr lang="en-GB" dirty="0">
                <a:latin typeface="Bahnschrift" panose="020B0502040204020203" pitchFamily="34" charset="0"/>
                <a:cs typeface="Arial" panose="020B0604020202020204" pitchFamily="34" charset="0"/>
              </a:rPr>
              <a:t>Because of the production of honey, </a:t>
            </a:r>
            <a:r>
              <a:rPr lang="en-GB" dirty="0" err="1">
                <a:latin typeface="Bahnschrift" panose="020B0502040204020203" pitchFamily="34" charset="0"/>
                <a:cs typeface="Arial" panose="020B0604020202020204" pitchFamily="34" charset="0"/>
              </a:rPr>
              <a:t>shea</a:t>
            </a:r>
            <a:r>
              <a:rPr lang="en-GB" dirty="0">
                <a:latin typeface="Bahnschrift" panose="020B0502040204020203" pitchFamily="34" charset="0"/>
                <a:cs typeface="Arial" panose="020B0604020202020204" pitchFamily="34" charset="0"/>
              </a:rPr>
              <a:t> butter and Soumbala, the trees are protected and this contributes to the mitigation of the effects of climate change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ogo PNC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9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3691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hnschrift" panose="020B0502040204020203" pitchFamily="34" charset="0"/>
                <a:cs typeface="Arial" panose="020B0604020202020204" pitchFamily="34" charset="0"/>
              </a:rPr>
              <a:t>BEES FOR BUSINESS</a:t>
            </a:r>
            <a:endParaRPr lang="en-GB" sz="5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5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43692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  <a:cs typeface="Arial" panose="020B0604020202020204" pitchFamily="34" charset="0"/>
              </a:rPr>
              <a:t>Bees for Business 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(Dakoro and 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Sidéradougou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) 2018 - 2021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1242"/>
            <a:ext cx="3398081" cy="2265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36" y="1818912"/>
            <a:ext cx="4968551" cy="331236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>
          <a:xfrm>
            <a:off x="315076" y="3684128"/>
            <a:ext cx="3406533" cy="2390800"/>
          </a:xfrm>
          <a:prstGeom prst="rect">
            <a:avLst/>
          </a:prstGeom>
        </p:spPr>
      </p:pic>
      <p:pic>
        <p:nvPicPr>
          <p:cNvPr id="9" name="Picture 2" descr="logo PNC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58517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  <a:cs typeface="Arial" panose="020B0604020202020204" pitchFamily="34" charset="0"/>
              </a:rPr>
              <a:t>Bees for Business 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(Dakoro and 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Sidéradougou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59669"/>
            <a:ext cx="4050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125 women trained</a:t>
            </a:r>
          </a:p>
          <a:p>
            <a:endParaRPr lang="en-US" sz="2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Two beekeeping enterprises established (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Benkadi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 à 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Dakoro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 and AAS à 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Sidéradougou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75" y="3916491"/>
            <a:ext cx="4176464" cy="2349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07675" y="1459669"/>
            <a:ext cx="3826546" cy="2153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1" y="3916491"/>
            <a:ext cx="4176464" cy="2349957"/>
          </a:xfrm>
          <a:prstGeom prst="rect">
            <a:avLst/>
          </a:prstGeom>
        </p:spPr>
      </p:pic>
      <p:pic>
        <p:nvPicPr>
          <p:cNvPr id="9" name="Picture 2" descr="logo PNC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28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260" y="181288"/>
            <a:ext cx="6361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Improving business through the installation of a solar panel at </a:t>
            </a:r>
            <a:r>
              <a:rPr lang="en-US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Dakoro</a:t>
            </a:r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 (2022)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9" b="19827"/>
          <a:stretch/>
        </p:blipFill>
        <p:spPr>
          <a:xfrm>
            <a:off x="372197" y="3433694"/>
            <a:ext cx="4709841" cy="2670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62" y="3958611"/>
            <a:ext cx="3216805" cy="2144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62" y="1438602"/>
            <a:ext cx="3219141" cy="2146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25370"/>
            <a:ext cx="5095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Installation of fans and lighting in the honey processing warehouse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Establishment of juice enterprise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Connecting over 20 households to electricity for the first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logo PNC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  <a:cs typeface="Arial" panose="020B0604020202020204" pitchFamily="34" charset="0"/>
              </a:rPr>
              <a:t>Bees for Business 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Impact and Sustainability </a:t>
            </a:r>
            <a:endParaRPr lang="en-GB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r="32675" b="8861"/>
          <a:stretch/>
        </p:blipFill>
        <p:spPr>
          <a:xfrm>
            <a:off x="5771530" y="1460343"/>
            <a:ext cx="3247328" cy="2397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/>
          <a:stretch/>
        </p:blipFill>
        <p:spPr>
          <a:xfrm>
            <a:off x="2905772" y="3931759"/>
            <a:ext cx="2710572" cy="1963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997758"/>
            <a:ext cx="23762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2 956 liters of honey produced </a:t>
            </a:r>
          </a:p>
          <a:p>
            <a:r>
              <a:rPr lang="en-US" sz="2400" dirty="0">
                <a:latin typeface="Bahnschrift" panose="020B0502040204020203" pitchFamily="34" charset="0"/>
                <a:cs typeface="Arial" panose="020B0604020202020204" pitchFamily="34" charset="0"/>
              </a:rPr>
              <a:t>Sales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of 5 494 000 XOF (7 494.7 £)</a:t>
            </a:r>
          </a:p>
          <a:p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Connected to 04 markets(Centre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apicole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bobo, TON, retailers,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123 Kg of wax  for sale of  309 600 XOF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( 407 £)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for the year 2023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88" y="3947342"/>
            <a:ext cx="3015211" cy="2010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3321" r="12987"/>
          <a:stretch/>
        </p:blipFill>
        <p:spPr>
          <a:xfrm>
            <a:off x="2905772" y="1484784"/>
            <a:ext cx="2710572" cy="2312835"/>
          </a:xfrm>
          <a:prstGeom prst="rect">
            <a:avLst/>
          </a:prstGeom>
        </p:spPr>
      </p:pic>
      <p:pic>
        <p:nvPicPr>
          <p:cNvPr id="12" name="Picture 2" descr="logo PNCE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7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72" y="2132856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hnschrift" panose="020B0502040204020203" pitchFamily="34" charset="0"/>
                <a:cs typeface="Arial" panose="020B0604020202020204" pitchFamily="34" charset="0"/>
              </a:rPr>
              <a:t>SHEA AGRO-PROCESSING</a:t>
            </a:r>
            <a:endParaRPr lang="en-GB" sz="5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ogo PNC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0510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Bahnschrift" panose="020B0502040204020203" pitchFamily="34" charset="0"/>
                <a:cs typeface="Arial" panose="020B0604020202020204" pitchFamily="34" charset="0"/>
              </a:rPr>
              <a:t>Shea</a:t>
            </a:r>
            <a:r>
              <a:rPr lang="en-GB" sz="3600" dirty="0">
                <a:latin typeface="Bahnschrift" panose="020B0502040204020203" pitchFamily="34" charset="0"/>
                <a:cs typeface="Arial" panose="020B0604020202020204" pitchFamily="34" charset="0"/>
              </a:rPr>
              <a:t> agro-processing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272" y="951434"/>
            <a:ext cx="30963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  <a:cs typeface="Arial" panose="020B0604020202020204" pitchFamily="34" charset="0"/>
              </a:rPr>
              <a:t>Distribution of production kits for soap, butter and soumbala spice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  <a:cs typeface="Arial" panose="020B0604020202020204" pitchFamily="34" charset="0"/>
              </a:rPr>
              <a:t>Practical training in </a:t>
            </a:r>
            <a:r>
              <a:rPr lang="en-GB" sz="2400" dirty="0" err="1">
                <a:latin typeface="Bahnschrift" panose="020B0502040204020203" pitchFamily="34" charset="0"/>
                <a:cs typeface="Arial" panose="020B0604020202020204" pitchFamily="34" charset="0"/>
              </a:rPr>
              <a:t>shea</a:t>
            </a:r>
            <a:r>
              <a:rPr lang="en-GB" sz="2400" dirty="0">
                <a:latin typeface="Bahnschrift" panose="020B0502040204020203" pitchFamily="34" charset="0"/>
                <a:cs typeface="Arial" panose="020B0604020202020204" pitchFamily="34" charset="0"/>
              </a:rPr>
              <a:t> processing and soumbala production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  <a:cs typeface="Arial" panose="020B0604020202020204" pitchFamily="34" charset="0"/>
              </a:rPr>
              <a:t>Training in Agri-business and rural entrepreneurship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4"/>
          <a:stretch/>
        </p:blipFill>
        <p:spPr bwMode="auto">
          <a:xfrm>
            <a:off x="6542661" y="1809931"/>
            <a:ext cx="2395382" cy="2485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14192"/>
          <a:stretch/>
        </p:blipFill>
        <p:spPr bwMode="auto">
          <a:xfrm>
            <a:off x="5345832" y="4444211"/>
            <a:ext cx="3024336" cy="2196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logo PNC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7"/>
          <a:stretch/>
        </p:blipFill>
        <p:spPr>
          <a:xfrm>
            <a:off x="3443565" y="1068136"/>
            <a:ext cx="2784619" cy="32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ogo PNC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7605"/>
            <a:ext cx="1259632" cy="12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5582"/>
          <a:stretch/>
        </p:blipFill>
        <p:spPr>
          <a:xfrm>
            <a:off x="1463188" y="1628800"/>
            <a:ext cx="6217624" cy="36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78892</TotalTime>
  <Words>419</Words>
  <Application>Microsoft Office PowerPoint</Application>
  <PresentationFormat>Affichage à l'écran (4:3)</PresentationFormat>
  <Paragraphs>75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Bahnschrift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SHARED INTEREST</dc:title>
  <dc:creator>Laura Carrick</dc:creator>
  <cp:lastModifiedBy>USER</cp:lastModifiedBy>
  <cp:revision>818</cp:revision>
  <dcterms:created xsi:type="dcterms:W3CDTF">2015-01-14T10:13:30Z</dcterms:created>
  <dcterms:modified xsi:type="dcterms:W3CDTF">2024-05-05T09:51:14Z</dcterms:modified>
</cp:coreProperties>
</file>